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6"/>
  </p:notesMasterIdLst>
  <p:handoutMasterIdLst>
    <p:handoutMasterId r:id="rId37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6" r:id="rId11"/>
    <p:sldId id="312" r:id="rId12"/>
    <p:sldId id="314" r:id="rId13"/>
    <p:sldId id="320" r:id="rId14"/>
    <p:sldId id="321" r:id="rId15"/>
    <p:sldId id="322" r:id="rId16"/>
    <p:sldId id="323" r:id="rId17"/>
    <p:sldId id="326" r:id="rId18"/>
    <p:sldId id="327" r:id="rId19"/>
    <p:sldId id="328" r:id="rId20"/>
    <p:sldId id="332" r:id="rId21"/>
    <p:sldId id="330" r:id="rId22"/>
    <p:sldId id="329" r:id="rId23"/>
    <p:sldId id="331" r:id="rId24"/>
    <p:sldId id="335" r:id="rId25"/>
    <p:sldId id="333" r:id="rId26"/>
    <p:sldId id="334" r:id="rId27"/>
    <p:sldId id="305" r:id="rId28"/>
    <p:sldId id="303" r:id="rId29"/>
    <p:sldId id="336" r:id="rId30"/>
    <p:sldId id="337" r:id="rId31"/>
    <p:sldId id="338" r:id="rId32"/>
    <p:sldId id="339" r:id="rId33"/>
    <p:sldId id="340" r:id="rId34"/>
    <p:sldId id="341" r:id="rId3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20024"/>
    <a:srgbClr val="7D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559" autoAdjust="0"/>
    <p:restoredTop sz="91736" autoAdjust="0"/>
  </p:normalViewPr>
  <p:slideViewPr>
    <p:cSldViewPr snapToGrid="0" snapToObjects="1">
      <p:cViewPr varScale="1">
        <p:scale>
          <a:sx n="108" d="100"/>
          <a:sy n="108" d="100"/>
        </p:scale>
        <p:origin x="-98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HETEROGENOUS MOBILE</a:t>
            </a:r>
          </a:p>
          <a:p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latin typeface="BentonSansTRUReg"/>
            </a:endParaRP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1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1)Route </a:t>
            </a:r>
            <a:r>
              <a:rPr lang="tr-TR" u="sng" dirty="0" smtClean="0">
                <a:latin typeface="Century Gothic" pitchFamily="34" charset="0"/>
              </a:rPr>
              <a:t>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2862104" y="592396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150" b="0" i="0" u="none" strike="noStrike" kern="1200" cap="none" spc="0" normalizeH="0" baseline="0" noProof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METU Electrical &amp; Electronics Engineering Department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73193" y="4554272"/>
            <a:ext cx="3733799" cy="1887857"/>
            <a:chOff x="620712" y="4465637"/>
            <a:chExt cx="3860265" cy="1887857"/>
          </a:xfrm>
        </p:grpSpPr>
        <p:grpSp>
          <p:nvGrpSpPr>
            <p:cNvPr id="9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1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2" name="TextBox 41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10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9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0" name="TextBox 39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11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7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8" name="TextBox 37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2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5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6" name="TextBox 35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3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3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4" name="TextBox 33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4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1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2" name="TextBox 31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5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9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0" name="TextBox 29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6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7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8" name="TextBox 27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1" idx="6"/>
              <a:endCxn id="39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9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29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31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7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9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35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2682717" y="2816912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Destination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Next Hop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Cost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>
                          <a:latin typeface="Century Gothic" pitchFamily="34" charset="0"/>
                        </a:rPr>
                        <a:t>Dest</a:t>
                      </a:r>
                      <a:r>
                        <a:rPr lang="en-US" sz="1000" b="1" dirty="0" smtClean="0">
                          <a:latin typeface="Century Gothic" pitchFamily="34" charset="0"/>
                        </a:rPr>
                        <a:t>. Seq.</a:t>
                      </a:r>
                      <a:r>
                        <a:rPr lang="en-US" sz="1000" b="1" baseline="0" dirty="0" smtClean="0">
                          <a:latin typeface="Century Gothic" pitchFamily="34" charset="0"/>
                        </a:rPr>
                        <a:t> No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123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516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212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5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168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6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372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7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432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620538" y="2542592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>
                <a:latin typeface="Century Gothic" pitchFamily="34" charset="0"/>
              </a:rPr>
              <a:t>Route table for agent 2</a:t>
            </a:r>
            <a:endParaRPr lang="tr-TR" sz="1200" b="1" u="sng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 Requires at least 3 neighbors</a:t>
            </a:r>
            <a:r>
              <a:rPr lang="tr-TR" sz="1400" dirty="0" smtClean="0">
                <a:latin typeface="Century Gothic" pitchFamily="34" charset="0"/>
              </a:rPr>
              <a:t>.</a:t>
            </a: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an agent with the help of position beacons which are direct neighbors.</a:t>
            </a: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The s</a:t>
            </a:r>
            <a:r>
              <a:rPr lang="en-US" sz="1400" dirty="0" err="1" smtClean="0">
                <a:latin typeface="Century Gothic" pitchFamily="34" charset="0"/>
              </a:rPr>
              <a:t>olution</a:t>
            </a:r>
            <a:r>
              <a:rPr lang="en-US" sz="1400" dirty="0" smtClean="0">
                <a:latin typeface="Century Gothic" pitchFamily="34" charset="0"/>
              </a:rPr>
              <a:t> of the position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en-US" sz="1400" dirty="0" smtClean="0">
                <a:latin typeface="Century Gothic" pitchFamily="34" charset="0"/>
              </a:rPr>
              <a:t>P(</a:t>
            </a:r>
            <a:r>
              <a:rPr lang="en-US" sz="1400" dirty="0" err="1" smtClean="0">
                <a:latin typeface="Century Gothic" pitchFamily="34" charset="0"/>
              </a:rPr>
              <a:t>x,y,z</a:t>
            </a:r>
            <a:r>
              <a:rPr lang="en-US" sz="1400" dirty="0" smtClean="0">
                <a:latin typeface="Century Gothic" pitchFamily="34" charset="0"/>
              </a:rPr>
              <a:t>) be reduced to a problem of </a:t>
            </a:r>
            <a:endParaRPr lang="tr-TR" sz="1400" dirty="0" smtClean="0">
              <a:latin typeface="Century Gothic" pitchFamily="34" charset="0"/>
            </a:endParaRPr>
          </a:p>
          <a:p>
            <a:r>
              <a:rPr lang="tr-TR" sz="1400" dirty="0" smtClean="0">
                <a:latin typeface="Century Gothic" pitchFamily="34" charset="0"/>
              </a:rPr>
              <a:t> </a:t>
            </a:r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6240177" y="2975836"/>
          <a:ext cx="632459" cy="308121"/>
        </p:xfrm>
        <a:graphic>
          <a:graphicData uri="http://schemas.openxmlformats.org/presentationml/2006/ole">
            <p:oleObj spid="_x0000_s2049" name="Equation" r:id="rId3" imgW="469800" imgH="228600" progId="Equation.3">
              <p:embed/>
            </p:oleObj>
          </a:graphicData>
        </a:graphic>
      </p:graphicFrame>
      <p:pic>
        <p:nvPicPr>
          <p:cNvPr id="2050" name="Picture 2" descr="C:\Users\Kadir\Desktop\Formation Control\formation_control\latex\beacon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1976" y="3230167"/>
            <a:ext cx="7315199" cy="3016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neighbors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8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were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goal states.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Control laws are implemented to reach these goal states.</a:t>
            </a:r>
            <a:endParaRPr lang="tr-TR" sz="1400" dirty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28" y="3004909"/>
            <a:ext cx="2524477" cy="23815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approaches. The procedure of the assignment of the agents to these goal states are identical.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626243" y="5019085"/>
            <a:ext cx="380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[13]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</p:spTree>
    <p:extLst>
      <p:ext uri="{BB962C8B-B14F-4D97-AF65-F5344CB8AC3E}">
        <p14:creationId xmlns:p14="http://schemas.microsoft.com/office/powerpoint/2010/main" xmlns="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3847" y="2057893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Decision of Goal States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Local positioning system and formation control system is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9698" name="Picture 2" descr="C:\Users\Kadir\Desktop\Seminer\Topological_Irr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27205"/>
            <a:ext cx="6676571" cy="2616348"/>
          </a:xfrm>
          <a:prstGeom prst="rect">
            <a:avLst/>
          </a:prstGeom>
          <a:noFill/>
        </p:spPr>
      </p:pic>
      <p:pic>
        <p:nvPicPr>
          <p:cNvPr id="29699" name="Picture 3" descr="C:\Users\Kadir\Desktop\Seminer\Geometrical_Irr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209143"/>
            <a:ext cx="6676570" cy="2244651"/>
          </a:xfrm>
          <a:prstGeom prst="rect">
            <a:avLst/>
          </a:prstGeom>
          <a:noFill/>
        </p:spPr>
      </p:pic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01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3" y="3304165"/>
          <a:ext cx="5746652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63"/>
                <a:gridCol w="1693398"/>
                <a:gridCol w="1179928"/>
                <a:gridCol w="14366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4817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6035" y="4402998"/>
            <a:ext cx="426671" cy="426671"/>
          </a:xfrm>
          <a:prstGeom prst="rect">
            <a:avLst/>
          </a:prstGeom>
          <a:noFill/>
        </p:spPr>
      </p:pic>
      <p:pic>
        <p:nvPicPr>
          <p:cNvPr id="9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6035" y="4927878"/>
            <a:ext cx="426671" cy="426671"/>
          </a:xfrm>
          <a:prstGeom prst="rect">
            <a:avLst/>
          </a:prstGeom>
          <a:noFill/>
        </p:spPr>
      </p:pic>
      <p:pic>
        <p:nvPicPr>
          <p:cNvPr id="10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181" y="4394206"/>
            <a:ext cx="426671" cy="426671"/>
          </a:xfrm>
          <a:prstGeom prst="rect">
            <a:avLst/>
          </a:prstGeom>
          <a:noFill/>
        </p:spPr>
      </p:pic>
      <p:pic>
        <p:nvPicPr>
          <p:cNvPr id="11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181" y="4927878"/>
            <a:ext cx="426671" cy="426671"/>
          </a:xfrm>
          <a:prstGeom prst="rect">
            <a:avLst/>
          </a:prstGeom>
          <a:noFill/>
        </p:spPr>
      </p:pic>
      <p:pic>
        <p:nvPicPr>
          <p:cNvPr id="12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9235" y="3875457"/>
            <a:ext cx="426671" cy="426671"/>
          </a:xfrm>
          <a:prstGeom prst="rect">
            <a:avLst/>
          </a:prstGeom>
          <a:noFill/>
        </p:spPr>
      </p:pic>
      <p:pic>
        <p:nvPicPr>
          <p:cNvPr id="13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9235" y="4391545"/>
            <a:ext cx="426671" cy="4266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7655" name="Picture 7" descr="C:\Users\Kadir\Desktop\Formation Control\formation_control\latex\multipl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828" y="1739146"/>
            <a:ext cx="6371771" cy="4777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52521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Results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In this project, we have proposed a complete solution, including localization process and formation control.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have proposed different solutions to the formation control problem and discuss  about their performance.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make hardware applications to demonstrate that the proposed methods can be implemented in real time applications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more agents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use heterogenous agents just to cover different formation shapes. By using different functionalities of the agents</a:t>
            </a:r>
            <a:r>
              <a:rPr lang="tr-TR" sz="1600" smtClean="0">
                <a:latin typeface="Century Gothic" pitchFamily="34" charset="0"/>
              </a:rPr>
              <a:t>, collaborative </a:t>
            </a:r>
            <a:r>
              <a:rPr lang="tr-TR" sz="1600" dirty="0" smtClean="0">
                <a:latin typeface="Century Gothic" pitchFamily="34" charset="0"/>
              </a:rPr>
              <a:t>tasks </a:t>
            </a:r>
            <a:r>
              <a:rPr lang="tr-TR" sz="1600" smtClean="0">
                <a:latin typeface="Century Gothic" pitchFamily="34" charset="0"/>
              </a:rPr>
              <a:t>will be achieved.</a:t>
            </a: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Obstacle avoidance is implemented with potential fields. To avoid unwanted equilibrium states, obstacle avoidance feature will be implemented with a more appropriate way (e.g. Tangent bug algorithm).</a:t>
            </a: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24578" name="Equation" r:id="rId3" imgW="469900" imgH="228600" progId="Equation.3">
              <p:embed/>
            </p:oleObj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- 1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6386" y="4630361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68278"/>
            <a:ext cx="4097791" cy="2127616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1095" y="4041978"/>
            <a:ext cx="2842008" cy="178790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7837" y="4041978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796235" y="5910431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5731095" y="2800410"/>
            <a:ext cx="2955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Designing a formation control system complex and dynamically changing shapes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- 2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9566" y="2457697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Designing a formation control system with heterogeneous agents</a:t>
            </a:r>
            <a:endParaRPr lang="tr-TR" dirty="0"/>
          </a:p>
        </p:txBody>
      </p:sp>
      <p:sp>
        <p:nvSpPr>
          <p:cNvPr id="21" name="TextBox 20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8853" y="3728851"/>
            <a:ext cx="3147947" cy="11340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2886" y="4559301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926411" y="592589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Designing a formation control system with a decentralized topology</a:t>
            </a:r>
            <a:endParaRPr lang="tr-TR" dirty="0"/>
          </a:p>
        </p:txBody>
      </p:sp>
      <p:sp>
        <p:nvSpPr>
          <p:cNvPr id="18" name="TextBox 17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 assumes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26702" y="2998238"/>
            <a:ext cx="4441537" cy="2533959"/>
            <a:chOff x="4401395" y="3678562"/>
            <a:chExt cx="4441537" cy="2533959"/>
          </a:xfrm>
        </p:grpSpPr>
        <p:grpSp>
          <p:nvGrpSpPr>
            <p:cNvPr id="16" name="Group 32"/>
            <p:cNvGrpSpPr/>
            <p:nvPr/>
          </p:nvGrpSpPr>
          <p:grpSpPr>
            <a:xfrm>
              <a:off x="5618674" y="5722374"/>
              <a:ext cx="400186" cy="284451"/>
              <a:chOff x="5306400" y="6446837"/>
              <a:chExt cx="572112" cy="579642"/>
            </a:xfrm>
          </p:grpSpPr>
          <p:sp>
            <p:nvSpPr>
              <p:cNvPr id="59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0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1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pic>
          <p:nvPicPr>
            <p:cNvPr id="17" name="Picture 16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21571800">
              <a:off x="5908514" y="3678562"/>
              <a:ext cx="1239942" cy="5815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CustomShape 17"/>
            <p:cNvSpPr/>
            <p:nvPr/>
          </p:nvSpPr>
          <p:spPr>
            <a:xfrm>
              <a:off x="4401395" y="5475418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28" name="Line 18"/>
            <p:cNvSpPr/>
            <p:nvPr/>
          </p:nvSpPr>
          <p:spPr>
            <a:xfrm>
              <a:off x="4511439" y="5657570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29" name="TextShape 19"/>
            <p:cNvSpPr txBox="1"/>
            <p:nvPr/>
          </p:nvSpPr>
          <p:spPr>
            <a:xfrm>
              <a:off x="4439418" y="5487785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5565798" y="5589156"/>
              <a:ext cx="479710" cy="140231"/>
              <a:chOff x="5230808" y="6175370"/>
              <a:chExt cx="685800" cy="285756"/>
            </a:xfrm>
          </p:grpSpPr>
          <p:sp>
            <p:nvSpPr>
              <p:cNvPr id="53" name="Arc 52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5" name="Arc 54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19537052">
              <a:off x="7206013" y="4982484"/>
              <a:ext cx="479710" cy="140231"/>
              <a:chOff x="5230808" y="6175370"/>
              <a:chExt cx="685800" cy="285756"/>
            </a:xfrm>
          </p:grpSpPr>
          <p:sp>
            <p:nvSpPr>
              <p:cNvPr id="50" name="Arc 49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1" name="Arc 50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2" name="Group 45"/>
            <p:cNvGrpSpPr/>
            <p:nvPr/>
          </p:nvGrpSpPr>
          <p:grpSpPr>
            <a:xfrm rot="11373260">
              <a:off x="6138724" y="4328359"/>
              <a:ext cx="479710" cy="140231"/>
              <a:chOff x="5230808" y="6175370"/>
              <a:chExt cx="685800" cy="285756"/>
            </a:xfrm>
          </p:grpSpPr>
          <p:sp>
            <p:nvSpPr>
              <p:cNvPr id="47" name="Arc 46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8" name="Arc 47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9" name="Arc 48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3" name="Group 80"/>
            <p:cNvGrpSpPr/>
            <p:nvPr/>
          </p:nvGrpSpPr>
          <p:grpSpPr>
            <a:xfrm rot="7440794">
              <a:off x="6813815" y="4118407"/>
              <a:ext cx="336546" cy="199883"/>
              <a:chOff x="5230808" y="6175370"/>
              <a:chExt cx="685800" cy="285756"/>
            </a:xfrm>
          </p:grpSpPr>
          <p:sp>
            <p:nvSpPr>
              <p:cNvPr id="44" name="Arc 43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Arc 44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62" name="Group 32"/>
            <p:cNvGrpSpPr/>
            <p:nvPr/>
          </p:nvGrpSpPr>
          <p:grpSpPr>
            <a:xfrm>
              <a:off x="7413379" y="5080540"/>
              <a:ext cx="400186" cy="284451"/>
              <a:chOff x="5306400" y="6446837"/>
              <a:chExt cx="572112" cy="579642"/>
            </a:xfrm>
          </p:grpSpPr>
          <p:sp>
            <p:nvSpPr>
              <p:cNvPr id="63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4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5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sp>
          <p:nvSpPr>
            <p:cNvPr id="67" name="CustomShape 17"/>
            <p:cNvSpPr/>
            <p:nvPr/>
          </p:nvSpPr>
          <p:spPr>
            <a:xfrm>
              <a:off x="5235040" y="502585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68" name="Line 18"/>
            <p:cNvSpPr/>
            <p:nvPr/>
          </p:nvSpPr>
          <p:spPr>
            <a:xfrm>
              <a:off x="5345084" y="520800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9" name="TextShape 19"/>
            <p:cNvSpPr txBox="1"/>
            <p:nvPr/>
          </p:nvSpPr>
          <p:spPr>
            <a:xfrm>
              <a:off x="5273063" y="503822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0" name="CustomShape 17"/>
            <p:cNvSpPr/>
            <p:nvPr/>
          </p:nvSpPr>
          <p:spPr>
            <a:xfrm>
              <a:off x="6491802" y="5229047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1" name="Line 18"/>
            <p:cNvSpPr/>
            <p:nvPr/>
          </p:nvSpPr>
          <p:spPr>
            <a:xfrm>
              <a:off x="6601846" y="5411199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2" name="TextShape 19"/>
            <p:cNvSpPr txBox="1"/>
            <p:nvPr/>
          </p:nvSpPr>
          <p:spPr>
            <a:xfrm>
              <a:off x="6529825" y="5241414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3" name="CustomShape 17"/>
            <p:cNvSpPr/>
            <p:nvPr/>
          </p:nvSpPr>
          <p:spPr>
            <a:xfrm>
              <a:off x="7208323" y="594010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4" name="Line 18"/>
            <p:cNvSpPr/>
            <p:nvPr/>
          </p:nvSpPr>
          <p:spPr>
            <a:xfrm>
              <a:off x="7318367" y="612225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5" name="TextShape 19"/>
            <p:cNvSpPr txBox="1"/>
            <p:nvPr/>
          </p:nvSpPr>
          <p:spPr>
            <a:xfrm>
              <a:off x="7246346" y="595247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6" name="CustomShape 17"/>
            <p:cNvSpPr/>
            <p:nvPr/>
          </p:nvSpPr>
          <p:spPr>
            <a:xfrm>
              <a:off x="8276088" y="5105205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7" name="Line 18"/>
            <p:cNvSpPr/>
            <p:nvPr/>
          </p:nvSpPr>
          <p:spPr>
            <a:xfrm>
              <a:off x="8386132" y="5287357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8" name="TextShape 19"/>
            <p:cNvSpPr txBox="1"/>
            <p:nvPr/>
          </p:nvSpPr>
          <p:spPr>
            <a:xfrm>
              <a:off x="8314111" y="5117572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514058" y="2808706"/>
            <a:ext cx="3629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Designing </a:t>
            </a:r>
            <a:r>
              <a:rPr lang="tr-TR" dirty="0" smtClean="0">
                <a:latin typeface="Century Gothic" pitchFamily="34" charset="0"/>
              </a:rPr>
              <a:t>a local positioning system to provide position information to the agents which do not have the ability to measure its position in the workspace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58" name="TextShape 2"/>
          <p:cNvSpPr txBox="1"/>
          <p:nvPr/>
        </p:nvSpPr>
        <p:spPr>
          <a:xfrm>
            <a:off x="457172" y="2733630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2285429" y="2348041"/>
            <a:ext cx="103680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Local </a:t>
            </a:r>
            <a:r>
              <a:rPr lang="en-US" sz="1100" dirty="0" err="1" smtClean="0">
                <a:latin typeface="Century Gothic" pitchFamily="34" charset="0"/>
              </a:rPr>
              <a:t>Trilateration</a:t>
            </a:r>
            <a:endParaRPr lang="tr-TR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5919" y="2432277"/>
            <a:ext cx="994322" cy="422310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Route Table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 Algorithms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46159" y="4004771"/>
            <a:ext cx="110592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</a:t>
            </a:r>
            <a:r>
              <a:rPr lang="en-US" sz="1100" dirty="0" err="1" smtClean="0">
                <a:latin typeface="Century Gothic" pitchFamily="34" charset="0"/>
              </a:rPr>
              <a:t>Propogation</a:t>
            </a:r>
            <a:endParaRPr lang="en-US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705039" y="3768814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Estimator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4571243" y="2967862"/>
            <a:ext cx="691272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4709519" y="2622225"/>
            <a:ext cx="2073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1"/>
            <a:endCxn id="62" idx="3"/>
          </p:cNvCxnSpPr>
          <p:nvPr/>
        </p:nvCxnSpPr>
        <p:spPr>
          <a:xfrm rot="10800000" flipV="1">
            <a:off x="3322229" y="2643431"/>
            <a:ext cx="393690" cy="403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1470614" y="3286696"/>
            <a:ext cx="1285720" cy="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04845" y="3930231"/>
            <a:ext cx="600194" cy="685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536679" y="3693698"/>
            <a:ext cx="760400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1" idx="3"/>
          </p:cNvCxnSpPr>
          <p:nvPr/>
        </p:nvCxnSpPr>
        <p:spPr>
          <a:xfrm>
            <a:off x="3672719" y="4072302"/>
            <a:ext cx="124344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299279" y="3772350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Formation Control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3" name="Straight Arrow Connector 92"/>
          <p:cNvCxnSpPr>
            <a:endCxn id="92" idx="1"/>
          </p:cNvCxnSpPr>
          <p:nvPr/>
        </p:nvCxnSpPr>
        <p:spPr>
          <a:xfrm>
            <a:off x="4916159" y="4072302"/>
            <a:ext cx="1383120" cy="3536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625083" y="4536855"/>
            <a:ext cx="791079" cy="391533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en-US" sz="1000" dirty="0" smtClean="0">
                <a:latin typeface="Century Gothic" pitchFamily="34" charset="0"/>
              </a:rPr>
              <a:t>Formation</a:t>
            </a:r>
          </a:p>
          <a:p>
            <a:pPr algn="ctr"/>
            <a:r>
              <a:rPr lang="en-US" sz="1000" dirty="0" smtClean="0">
                <a:latin typeface="Century Gothic" pitchFamily="34" charset="0"/>
              </a:rPr>
              <a:t>Shape</a:t>
            </a:r>
            <a:endParaRPr lang="tr-TR" sz="1000" dirty="0">
              <a:latin typeface="Century Gothic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rot="5400000" flipH="1" flipV="1">
            <a:off x="6515516" y="4636091"/>
            <a:ext cx="518725" cy="79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221521" y="4894409"/>
            <a:ext cx="5529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681679" y="3781875"/>
            <a:ext cx="96768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Agent 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Dynamics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8" name="Straight Arrow Connector 97"/>
          <p:cNvCxnSpPr>
            <a:stCxn id="92" idx="3"/>
            <a:endCxn id="97" idx="1"/>
          </p:cNvCxnSpPr>
          <p:nvPr/>
        </p:nvCxnSpPr>
        <p:spPr>
          <a:xfrm>
            <a:off x="7266959" y="4075838"/>
            <a:ext cx="414720" cy="18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8649359" y="4060382"/>
            <a:ext cx="2073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8318930" y="4591669"/>
            <a:ext cx="107702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16719" y="5130177"/>
            <a:ext cx="8640000" cy="192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V="1">
            <a:off x="-173466" y="4745464"/>
            <a:ext cx="806078" cy="19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152079" y="4212152"/>
            <a:ext cx="5529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95983" y="4163763"/>
            <a:ext cx="813521" cy="19147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tr-TR" sz="700" b="1" dirty="0" smtClean="0">
                <a:latin typeface="Century Gothic" pitchFamily="34" charset="0"/>
              </a:rPr>
              <a:t>Inertial </a:t>
            </a:r>
            <a:r>
              <a:rPr lang="en-US" sz="700" b="1" dirty="0" smtClean="0">
                <a:latin typeface="Century Gothic" pitchFamily="34" charset="0"/>
              </a:rPr>
              <a:t>Sensors</a:t>
            </a:r>
            <a:endParaRPr lang="tr-TR" sz="700" b="1" dirty="0">
              <a:latin typeface="Century Gothic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16719" y="4324635"/>
            <a:ext cx="82944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3831862" y="3638057"/>
            <a:ext cx="3275954" cy="1588"/>
          </a:xfrm>
          <a:prstGeom prst="line">
            <a:avLst/>
          </a:prstGeom>
          <a:ln w="222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08898" y="1861826"/>
            <a:ext cx="2582102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LOCAL POSITIONING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31582" y="1861826"/>
            <a:ext cx="2834564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FORMATION CONTROL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grpSp>
        <p:nvGrpSpPr>
          <p:cNvPr id="115" name="Group 75"/>
          <p:cNvGrpSpPr/>
          <p:nvPr/>
        </p:nvGrpSpPr>
        <p:grpSpPr>
          <a:xfrm>
            <a:off x="1114560" y="5276034"/>
            <a:ext cx="6775202" cy="1162864"/>
            <a:chOff x="468312" y="5380037"/>
            <a:chExt cx="7469187" cy="1281842"/>
          </a:xfrm>
        </p:grpSpPr>
        <p:grpSp>
          <p:nvGrpSpPr>
            <p:cNvPr id="117" name="Group 41"/>
            <p:cNvGrpSpPr/>
            <p:nvPr/>
          </p:nvGrpSpPr>
          <p:grpSpPr>
            <a:xfrm>
              <a:off x="6488112" y="5456237"/>
              <a:ext cx="1449387" cy="1060833"/>
              <a:chOff x="1914525" y="4770437"/>
              <a:chExt cx="2592387" cy="1746633"/>
            </a:xfrm>
          </p:grpSpPr>
          <p:sp>
            <p:nvSpPr>
              <p:cNvPr id="129" name="Freeform 43"/>
              <p:cNvSpPr/>
              <p:nvPr/>
            </p:nvSpPr>
            <p:spPr>
              <a:xfrm>
                <a:off x="1914525" y="4770437"/>
                <a:ext cx="2592387" cy="17466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143125" y="52276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600325" y="5456237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667125" y="49990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514725" y="58372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981325" y="606583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5" name="Isosceles Triangle 134"/>
              <p:cNvSpPr/>
              <p:nvPr/>
            </p:nvSpPr>
            <p:spPr>
              <a:xfrm>
                <a:off x="26003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32099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895725" y="5684837"/>
                <a:ext cx="3810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286125" y="5532437"/>
                <a:ext cx="228600" cy="152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118" name="Freeform 117"/>
            <p:cNvSpPr/>
            <p:nvPr/>
          </p:nvSpPr>
          <p:spPr>
            <a:xfrm>
              <a:off x="2982912" y="5456237"/>
              <a:ext cx="1449387" cy="1060833"/>
            </a:xfrm>
            <a:custGeom>
              <a:avLst/>
              <a:gdLst>
                <a:gd name="connsiteX0" fmla="*/ 800100 w 1724025"/>
                <a:gd name="connsiteY0" fmla="*/ 7937 h 1238632"/>
                <a:gd name="connsiteX1" fmla="*/ 790575 w 1724025"/>
                <a:gd name="connsiteY1" fmla="*/ 55562 h 1238632"/>
                <a:gd name="connsiteX2" fmla="*/ 809625 w 1724025"/>
                <a:gd name="connsiteY2" fmla="*/ 169862 h 1238632"/>
                <a:gd name="connsiteX3" fmla="*/ 828675 w 1724025"/>
                <a:gd name="connsiteY3" fmla="*/ 198437 h 1238632"/>
                <a:gd name="connsiteX4" fmla="*/ 1019175 w 1724025"/>
                <a:gd name="connsiteY4" fmla="*/ 188912 h 1238632"/>
                <a:gd name="connsiteX5" fmla="*/ 1047750 w 1724025"/>
                <a:gd name="connsiteY5" fmla="*/ 169862 h 1238632"/>
                <a:gd name="connsiteX6" fmla="*/ 1076325 w 1724025"/>
                <a:gd name="connsiteY6" fmla="*/ 160337 h 1238632"/>
                <a:gd name="connsiteX7" fmla="*/ 1085850 w 1724025"/>
                <a:gd name="connsiteY7" fmla="*/ 131762 h 1238632"/>
                <a:gd name="connsiteX8" fmla="*/ 1114425 w 1724025"/>
                <a:gd name="connsiteY8" fmla="*/ 122237 h 1238632"/>
                <a:gd name="connsiteX9" fmla="*/ 1143000 w 1724025"/>
                <a:gd name="connsiteY9" fmla="*/ 103187 h 1238632"/>
                <a:gd name="connsiteX10" fmla="*/ 1200150 w 1724025"/>
                <a:gd name="connsiteY10" fmla="*/ 84137 h 1238632"/>
                <a:gd name="connsiteX11" fmla="*/ 1276350 w 1724025"/>
                <a:gd name="connsiteY11" fmla="*/ 93662 h 1238632"/>
                <a:gd name="connsiteX12" fmla="*/ 1333500 w 1724025"/>
                <a:gd name="connsiteY12" fmla="*/ 112712 h 1238632"/>
                <a:gd name="connsiteX13" fmla="*/ 1343025 w 1724025"/>
                <a:gd name="connsiteY13" fmla="*/ 141287 h 1238632"/>
                <a:gd name="connsiteX14" fmla="*/ 1362075 w 1724025"/>
                <a:gd name="connsiteY14" fmla="*/ 169862 h 1238632"/>
                <a:gd name="connsiteX15" fmla="*/ 1381125 w 1724025"/>
                <a:gd name="connsiteY15" fmla="*/ 227012 h 1238632"/>
                <a:gd name="connsiteX16" fmla="*/ 1362075 w 1724025"/>
                <a:gd name="connsiteY16" fmla="*/ 341312 h 1238632"/>
                <a:gd name="connsiteX17" fmla="*/ 1343025 w 1724025"/>
                <a:gd name="connsiteY17" fmla="*/ 369887 h 1238632"/>
                <a:gd name="connsiteX18" fmla="*/ 1352550 w 1724025"/>
                <a:gd name="connsiteY18" fmla="*/ 474662 h 1238632"/>
                <a:gd name="connsiteX19" fmla="*/ 1409700 w 1724025"/>
                <a:gd name="connsiteY19" fmla="*/ 512762 h 1238632"/>
                <a:gd name="connsiteX20" fmla="*/ 1466850 w 1724025"/>
                <a:gd name="connsiteY20" fmla="*/ 541337 h 1238632"/>
                <a:gd name="connsiteX21" fmla="*/ 1504950 w 1724025"/>
                <a:gd name="connsiteY21" fmla="*/ 550862 h 1238632"/>
                <a:gd name="connsiteX22" fmla="*/ 1533525 w 1724025"/>
                <a:gd name="connsiteY22" fmla="*/ 560387 h 1238632"/>
                <a:gd name="connsiteX23" fmla="*/ 1638300 w 1724025"/>
                <a:gd name="connsiteY23" fmla="*/ 598487 h 1238632"/>
                <a:gd name="connsiteX24" fmla="*/ 1666875 w 1724025"/>
                <a:gd name="connsiteY24" fmla="*/ 608012 h 1238632"/>
                <a:gd name="connsiteX25" fmla="*/ 1685925 w 1724025"/>
                <a:gd name="connsiteY25" fmla="*/ 636587 h 1238632"/>
                <a:gd name="connsiteX26" fmla="*/ 1704975 w 1724025"/>
                <a:gd name="connsiteY26" fmla="*/ 693737 h 1238632"/>
                <a:gd name="connsiteX27" fmla="*/ 1724025 w 1724025"/>
                <a:gd name="connsiteY27" fmla="*/ 779462 h 1238632"/>
                <a:gd name="connsiteX28" fmla="*/ 1695450 w 1724025"/>
                <a:gd name="connsiteY28" fmla="*/ 855662 h 1238632"/>
                <a:gd name="connsiteX29" fmla="*/ 1666875 w 1724025"/>
                <a:gd name="connsiteY29" fmla="*/ 865187 h 1238632"/>
                <a:gd name="connsiteX30" fmla="*/ 1638300 w 1724025"/>
                <a:gd name="connsiteY30" fmla="*/ 884237 h 1238632"/>
                <a:gd name="connsiteX31" fmla="*/ 1400175 w 1724025"/>
                <a:gd name="connsiteY31" fmla="*/ 893762 h 1238632"/>
                <a:gd name="connsiteX32" fmla="*/ 1333500 w 1724025"/>
                <a:gd name="connsiteY32" fmla="*/ 912812 h 1238632"/>
                <a:gd name="connsiteX33" fmla="*/ 1276350 w 1724025"/>
                <a:gd name="connsiteY33" fmla="*/ 931862 h 1238632"/>
                <a:gd name="connsiteX34" fmla="*/ 1219200 w 1724025"/>
                <a:gd name="connsiteY34" fmla="*/ 969962 h 1238632"/>
                <a:gd name="connsiteX35" fmla="*/ 1162050 w 1724025"/>
                <a:gd name="connsiteY35" fmla="*/ 1008062 h 1238632"/>
                <a:gd name="connsiteX36" fmla="*/ 1133475 w 1724025"/>
                <a:gd name="connsiteY36" fmla="*/ 1027112 h 1238632"/>
                <a:gd name="connsiteX37" fmla="*/ 1057275 w 1724025"/>
                <a:gd name="connsiteY37" fmla="*/ 1141412 h 1238632"/>
                <a:gd name="connsiteX38" fmla="*/ 1038225 w 1724025"/>
                <a:gd name="connsiteY38" fmla="*/ 1169987 h 1238632"/>
                <a:gd name="connsiteX39" fmla="*/ 942975 w 1724025"/>
                <a:gd name="connsiteY39" fmla="*/ 1208087 h 1238632"/>
                <a:gd name="connsiteX40" fmla="*/ 895350 w 1724025"/>
                <a:gd name="connsiteY40" fmla="*/ 1217612 h 1238632"/>
                <a:gd name="connsiteX41" fmla="*/ 781050 w 1724025"/>
                <a:gd name="connsiteY41" fmla="*/ 1236662 h 1238632"/>
                <a:gd name="connsiteX42" fmla="*/ 571500 w 1724025"/>
                <a:gd name="connsiteY42" fmla="*/ 1227137 h 1238632"/>
                <a:gd name="connsiteX43" fmla="*/ 552450 w 1724025"/>
                <a:gd name="connsiteY43" fmla="*/ 1198562 h 1238632"/>
                <a:gd name="connsiteX44" fmla="*/ 542925 w 1724025"/>
                <a:gd name="connsiteY44" fmla="*/ 969962 h 1238632"/>
                <a:gd name="connsiteX45" fmla="*/ 523875 w 1724025"/>
                <a:gd name="connsiteY45" fmla="*/ 855662 h 1238632"/>
                <a:gd name="connsiteX46" fmla="*/ 495300 w 1724025"/>
                <a:gd name="connsiteY46" fmla="*/ 798512 h 1238632"/>
                <a:gd name="connsiteX47" fmla="*/ 438150 w 1724025"/>
                <a:gd name="connsiteY47" fmla="*/ 760412 h 1238632"/>
                <a:gd name="connsiteX48" fmla="*/ 342900 w 1724025"/>
                <a:gd name="connsiteY48" fmla="*/ 731837 h 1238632"/>
                <a:gd name="connsiteX49" fmla="*/ 257175 w 1724025"/>
                <a:gd name="connsiteY49" fmla="*/ 712787 h 1238632"/>
                <a:gd name="connsiteX50" fmla="*/ 228600 w 1724025"/>
                <a:gd name="connsiteY50" fmla="*/ 703262 h 1238632"/>
                <a:gd name="connsiteX51" fmla="*/ 142875 w 1724025"/>
                <a:gd name="connsiteY51" fmla="*/ 684212 h 1238632"/>
                <a:gd name="connsiteX52" fmla="*/ 104775 w 1724025"/>
                <a:gd name="connsiteY52" fmla="*/ 655637 h 1238632"/>
                <a:gd name="connsiteX53" fmla="*/ 57150 w 1724025"/>
                <a:gd name="connsiteY53" fmla="*/ 608012 h 1238632"/>
                <a:gd name="connsiteX54" fmla="*/ 28575 w 1724025"/>
                <a:gd name="connsiteY54" fmla="*/ 550862 h 1238632"/>
                <a:gd name="connsiteX55" fmla="*/ 9525 w 1724025"/>
                <a:gd name="connsiteY55" fmla="*/ 484187 h 1238632"/>
                <a:gd name="connsiteX56" fmla="*/ 0 w 1724025"/>
                <a:gd name="connsiteY56" fmla="*/ 455612 h 1238632"/>
                <a:gd name="connsiteX57" fmla="*/ 9525 w 1724025"/>
                <a:gd name="connsiteY57" fmla="*/ 360362 h 1238632"/>
                <a:gd name="connsiteX58" fmla="*/ 47625 w 1724025"/>
                <a:gd name="connsiteY58" fmla="*/ 303212 h 1238632"/>
                <a:gd name="connsiteX59" fmla="*/ 76200 w 1724025"/>
                <a:gd name="connsiteY59" fmla="*/ 274637 h 1238632"/>
                <a:gd name="connsiteX60" fmla="*/ 171450 w 1724025"/>
                <a:gd name="connsiteY60" fmla="*/ 217487 h 1238632"/>
                <a:gd name="connsiteX61" fmla="*/ 200025 w 1724025"/>
                <a:gd name="connsiteY61" fmla="*/ 207962 h 1238632"/>
                <a:gd name="connsiteX62" fmla="*/ 333375 w 1724025"/>
                <a:gd name="connsiteY62" fmla="*/ 188912 h 1238632"/>
                <a:gd name="connsiteX63" fmla="*/ 495300 w 1724025"/>
                <a:gd name="connsiteY63" fmla="*/ 179387 h 1238632"/>
                <a:gd name="connsiteX64" fmla="*/ 523875 w 1724025"/>
                <a:gd name="connsiteY64" fmla="*/ 169862 h 1238632"/>
                <a:gd name="connsiteX65" fmla="*/ 590550 w 1724025"/>
                <a:gd name="connsiteY65" fmla="*/ 93662 h 1238632"/>
                <a:gd name="connsiteX66" fmla="*/ 609600 w 1724025"/>
                <a:gd name="connsiteY66" fmla="*/ 65087 h 1238632"/>
                <a:gd name="connsiteX67" fmla="*/ 628650 w 1724025"/>
                <a:gd name="connsiteY67" fmla="*/ 36512 h 1238632"/>
                <a:gd name="connsiteX68" fmla="*/ 685800 w 1724025"/>
                <a:gd name="connsiteY68" fmla="*/ 7937 h 1238632"/>
                <a:gd name="connsiteX69" fmla="*/ 800100 w 1724025"/>
                <a:gd name="connsiteY69" fmla="*/ 7937 h 12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24025" h="1238632">
                  <a:moveTo>
                    <a:pt x="800100" y="7937"/>
                  </a:moveTo>
                  <a:cubicBezTo>
                    <a:pt x="817562" y="15874"/>
                    <a:pt x="790575" y="39373"/>
                    <a:pt x="790575" y="55562"/>
                  </a:cubicBezTo>
                  <a:cubicBezTo>
                    <a:pt x="790575" y="76688"/>
                    <a:pt x="794722" y="140055"/>
                    <a:pt x="809625" y="169862"/>
                  </a:cubicBezTo>
                  <a:cubicBezTo>
                    <a:pt x="814745" y="180101"/>
                    <a:pt x="822325" y="188912"/>
                    <a:pt x="828675" y="198437"/>
                  </a:cubicBezTo>
                  <a:cubicBezTo>
                    <a:pt x="892175" y="195262"/>
                    <a:pt x="956130" y="197135"/>
                    <a:pt x="1019175" y="188912"/>
                  </a:cubicBezTo>
                  <a:cubicBezTo>
                    <a:pt x="1030526" y="187431"/>
                    <a:pt x="1037511" y="174982"/>
                    <a:pt x="1047750" y="169862"/>
                  </a:cubicBezTo>
                  <a:cubicBezTo>
                    <a:pt x="1056730" y="165372"/>
                    <a:pt x="1066800" y="163512"/>
                    <a:pt x="1076325" y="160337"/>
                  </a:cubicBezTo>
                  <a:cubicBezTo>
                    <a:pt x="1079500" y="150812"/>
                    <a:pt x="1078750" y="138862"/>
                    <a:pt x="1085850" y="131762"/>
                  </a:cubicBezTo>
                  <a:cubicBezTo>
                    <a:pt x="1092950" y="124662"/>
                    <a:pt x="1105445" y="126727"/>
                    <a:pt x="1114425" y="122237"/>
                  </a:cubicBezTo>
                  <a:cubicBezTo>
                    <a:pt x="1124664" y="117117"/>
                    <a:pt x="1132539" y="107836"/>
                    <a:pt x="1143000" y="103187"/>
                  </a:cubicBezTo>
                  <a:cubicBezTo>
                    <a:pt x="1161350" y="95032"/>
                    <a:pt x="1200150" y="84137"/>
                    <a:pt x="1200150" y="84137"/>
                  </a:cubicBezTo>
                  <a:cubicBezTo>
                    <a:pt x="1225550" y="87312"/>
                    <a:pt x="1251321" y="88299"/>
                    <a:pt x="1276350" y="93662"/>
                  </a:cubicBezTo>
                  <a:cubicBezTo>
                    <a:pt x="1295985" y="97869"/>
                    <a:pt x="1333500" y="112712"/>
                    <a:pt x="1333500" y="112712"/>
                  </a:cubicBezTo>
                  <a:cubicBezTo>
                    <a:pt x="1336675" y="122237"/>
                    <a:pt x="1338535" y="132307"/>
                    <a:pt x="1343025" y="141287"/>
                  </a:cubicBezTo>
                  <a:cubicBezTo>
                    <a:pt x="1348145" y="151526"/>
                    <a:pt x="1357426" y="159401"/>
                    <a:pt x="1362075" y="169862"/>
                  </a:cubicBezTo>
                  <a:cubicBezTo>
                    <a:pt x="1370230" y="188212"/>
                    <a:pt x="1381125" y="227012"/>
                    <a:pt x="1381125" y="227012"/>
                  </a:cubicBezTo>
                  <a:cubicBezTo>
                    <a:pt x="1378107" y="254174"/>
                    <a:pt x="1378032" y="309397"/>
                    <a:pt x="1362075" y="341312"/>
                  </a:cubicBezTo>
                  <a:cubicBezTo>
                    <a:pt x="1356955" y="351551"/>
                    <a:pt x="1349375" y="360362"/>
                    <a:pt x="1343025" y="369887"/>
                  </a:cubicBezTo>
                  <a:cubicBezTo>
                    <a:pt x="1346200" y="404812"/>
                    <a:pt x="1337720" y="442883"/>
                    <a:pt x="1352550" y="474662"/>
                  </a:cubicBezTo>
                  <a:cubicBezTo>
                    <a:pt x="1362232" y="495409"/>
                    <a:pt x="1387980" y="505522"/>
                    <a:pt x="1409700" y="512762"/>
                  </a:cubicBezTo>
                  <a:cubicBezTo>
                    <a:pt x="1530107" y="552898"/>
                    <a:pt x="1337599" y="485944"/>
                    <a:pt x="1466850" y="541337"/>
                  </a:cubicBezTo>
                  <a:cubicBezTo>
                    <a:pt x="1478882" y="546494"/>
                    <a:pt x="1492363" y="547266"/>
                    <a:pt x="1504950" y="550862"/>
                  </a:cubicBezTo>
                  <a:cubicBezTo>
                    <a:pt x="1514604" y="553620"/>
                    <a:pt x="1524124" y="556862"/>
                    <a:pt x="1533525" y="560387"/>
                  </a:cubicBezTo>
                  <a:cubicBezTo>
                    <a:pt x="1639556" y="600149"/>
                    <a:pt x="1518232" y="558464"/>
                    <a:pt x="1638300" y="598487"/>
                  </a:cubicBezTo>
                  <a:lnTo>
                    <a:pt x="1666875" y="608012"/>
                  </a:lnTo>
                  <a:cubicBezTo>
                    <a:pt x="1673225" y="617537"/>
                    <a:pt x="1681276" y="626126"/>
                    <a:pt x="1685925" y="636587"/>
                  </a:cubicBezTo>
                  <a:cubicBezTo>
                    <a:pt x="1694080" y="654937"/>
                    <a:pt x="1698625" y="674687"/>
                    <a:pt x="1704975" y="693737"/>
                  </a:cubicBezTo>
                  <a:cubicBezTo>
                    <a:pt x="1720607" y="740634"/>
                    <a:pt x="1712849" y="712408"/>
                    <a:pt x="1724025" y="779462"/>
                  </a:cubicBezTo>
                  <a:cubicBezTo>
                    <a:pt x="1718862" y="805278"/>
                    <a:pt x="1718809" y="836975"/>
                    <a:pt x="1695450" y="855662"/>
                  </a:cubicBezTo>
                  <a:cubicBezTo>
                    <a:pt x="1687610" y="861934"/>
                    <a:pt x="1675855" y="860697"/>
                    <a:pt x="1666875" y="865187"/>
                  </a:cubicBezTo>
                  <a:cubicBezTo>
                    <a:pt x="1656636" y="870307"/>
                    <a:pt x="1649682" y="883017"/>
                    <a:pt x="1638300" y="884237"/>
                  </a:cubicBezTo>
                  <a:cubicBezTo>
                    <a:pt x="1559314" y="892700"/>
                    <a:pt x="1479550" y="890587"/>
                    <a:pt x="1400175" y="893762"/>
                  </a:cubicBezTo>
                  <a:cubicBezTo>
                    <a:pt x="1304143" y="925773"/>
                    <a:pt x="1453101" y="876932"/>
                    <a:pt x="1333500" y="912812"/>
                  </a:cubicBezTo>
                  <a:cubicBezTo>
                    <a:pt x="1314266" y="918582"/>
                    <a:pt x="1293058" y="920723"/>
                    <a:pt x="1276350" y="931862"/>
                  </a:cubicBezTo>
                  <a:lnTo>
                    <a:pt x="1219200" y="969962"/>
                  </a:lnTo>
                  <a:lnTo>
                    <a:pt x="1162050" y="1008062"/>
                  </a:lnTo>
                  <a:lnTo>
                    <a:pt x="1133475" y="1027112"/>
                  </a:lnTo>
                  <a:lnTo>
                    <a:pt x="1057275" y="1141412"/>
                  </a:lnTo>
                  <a:cubicBezTo>
                    <a:pt x="1050925" y="1150937"/>
                    <a:pt x="1048464" y="1164867"/>
                    <a:pt x="1038225" y="1169987"/>
                  </a:cubicBezTo>
                  <a:cubicBezTo>
                    <a:pt x="1004358" y="1186920"/>
                    <a:pt x="982209" y="1200240"/>
                    <a:pt x="942975" y="1208087"/>
                  </a:cubicBezTo>
                  <a:cubicBezTo>
                    <a:pt x="927100" y="1211262"/>
                    <a:pt x="911293" y="1214799"/>
                    <a:pt x="895350" y="1217612"/>
                  </a:cubicBezTo>
                  <a:lnTo>
                    <a:pt x="781050" y="1236662"/>
                  </a:lnTo>
                  <a:cubicBezTo>
                    <a:pt x="711200" y="1233487"/>
                    <a:pt x="640471" y="1238632"/>
                    <a:pt x="571500" y="1227137"/>
                  </a:cubicBezTo>
                  <a:cubicBezTo>
                    <a:pt x="560208" y="1225255"/>
                    <a:pt x="553714" y="1209940"/>
                    <a:pt x="552450" y="1198562"/>
                  </a:cubicBezTo>
                  <a:cubicBezTo>
                    <a:pt x="544028" y="1122762"/>
                    <a:pt x="547835" y="1046070"/>
                    <a:pt x="542925" y="969962"/>
                  </a:cubicBezTo>
                  <a:cubicBezTo>
                    <a:pt x="541522" y="948223"/>
                    <a:pt x="530295" y="881341"/>
                    <a:pt x="523875" y="855662"/>
                  </a:cubicBezTo>
                  <a:cubicBezTo>
                    <a:pt x="519255" y="837182"/>
                    <a:pt x="510199" y="811549"/>
                    <a:pt x="495300" y="798512"/>
                  </a:cubicBezTo>
                  <a:cubicBezTo>
                    <a:pt x="478070" y="783435"/>
                    <a:pt x="459870" y="767652"/>
                    <a:pt x="438150" y="760412"/>
                  </a:cubicBezTo>
                  <a:cubicBezTo>
                    <a:pt x="302337" y="715141"/>
                    <a:pt x="443667" y="760627"/>
                    <a:pt x="342900" y="731837"/>
                  </a:cubicBezTo>
                  <a:cubicBezTo>
                    <a:pt x="230329" y="699674"/>
                    <a:pt x="450556" y="755761"/>
                    <a:pt x="257175" y="712787"/>
                  </a:cubicBezTo>
                  <a:cubicBezTo>
                    <a:pt x="247374" y="710609"/>
                    <a:pt x="238401" y="705440"/>
                    <a:pt x="228600" y="703262"/>
                  </a:cubicBezTo>
                  <a:cubicBezTo>
                    <a:pt x="128020" y="680911"/>
                    <a:pt x="207201" y="705654"/>
                    <a:pt x="142875" y="684212"/>
                  </a:cubicBezTo>
                  <a:cubicBezTo>
                    <a:pt x="130175" y="674687"/>
                    <a:pt x="116000" y="666862"/>
                    <a:pt x="104775" y="655637"/>
                  </a:cubicBezTo>
                  <a:cubicBezTo>
                    <a:pt x="41275" y="592137"/>
                    <a:pt x="133350" y="658812"/>
                    <a:pt x="57150" y="608012"/>
                  </a:cubicBezTo>
                  <a:cubicBezTo>
                    <a:pt x="33209" y="536188"/>
                    <a:pt x="65504" y="624720"/>
                    <a:pt x="28575" y="550862"/>
                  </a:cubicBezTo>
                  <a:cubicBezTo>
                    <a:pt x="20962" y="535637"/>
                    <a:pt x="13594" y="498429"/>
                    <a:pt x="9525" y="484187"/>
                  </a:cubicBezTo>
                  <a:cubicBezTo>
                    <a:pt x="6767" y="474533"/>
                    <a:pt x="3175" y="465137"/>
                    <a:pt x="0" y="455612"/>
                  </a:cubicBezTo>
                  <a:cubicBezTo>
                    <a:pt x="3175" y="423862"/>
                    <a:pt x="8" y="390818"/>
                    <a:pt x="9525" y="360362"/>
                  </a:cubicBezTo>
                  <a:cubicBezTo>
                    <a:pt x="16354" y="338509"/>
                    <a:pt x="31436" y="319401"/>
                    <a:pt x="47625" y="303212"/>
                  </a:cubicBezTo>
                  <a:cubicBezTo>
                    <a:pt x="57150" y="293687"/>
                    <a:pt x="65567" y="282907"/>
                    <a:pt x="76200" y="274637"/>
                  </a:cubicBezTo>
                  <a:cubicBezTo>
                    <a:pt x="103901" y="253092"/>
                    <a:pt x="138462" y="231625"/>
                    <a:pt x="171450" y="217487"/>
                  </a:cubicBezTo>
                  <a:cubicBezTo>
                    <a:pt x="180678" y="213532"/>
                    <a:pt x="190224" y="210140"/>
                    <a:pt x="200025" y="207962"/>
                  </a:cubicBezTo>
                  <a:cubicBezTo>
                    <a:pt x="227472" y="201863"/>
                    <a:pt x="310847" y="190714"/>
                    <a:pt x="333375" y="188912"/>
                  </a:cubicBezTo>
                  <a:cubicBezTo>
                    <a:pt x="387271" y="184600"/>
                    <a:pt x="441325" y="182562"/>
                    <a:pt x="495300" y="179387"/>
                  </a:cubicBezTo>
                  <a:cubicBezTo>
                    <a:pt x="504825" y="176212"/>
                    <a:pt x="514895" y="174352"/>
                    <a:pt x="523875" y="169862"/>
                  </a:cubicBezTo>
                  <a:cubicBezTo>
                    <a:pt x="563563" y="150018"/>
                    <a:pt x="561975" y="136525"/>
                    <a:pt x="590550" y="93662"/>
                  </a:cubicBezTo>
                  <a:lnTo>
                    <a:pt x="609600" y="65087"/>
                  </a:lnTo>
                  <a:cubicBezTo>
                    <a:pt x="615950" y="55562"/>
                    <a:pt x="617790" y="40132"/>
                    <a:pt x="628650" y="36512"/>
                  </a:cubicBezTo>
                  <a:cubicBezTo>
                    <a:pt x="668085" y="23367"/>
                    <a:pt x="648871" y="32556"/>
                    <a:pt x="685800" y="7937"/>
                  </a:cubicBezTo>
                  <a:cubicBezTo>
                    <a:pt x="784209" y="17778"/>
                    <a:pt x="782638" y="0"/>
                    <a:pt x="800100" y="793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01712" y="5380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0" name="Oval 119"/>
            <p:cNvSpPr/>
            <p:nvPr/>
          </p:nvSpPr>
          <p:spPr>
            <a:xfrm>
              <a:off x="1535112" y="5456237"/>
              <a:ext cx="213015" cy="231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39912" y="59896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2" name="Oval 121"/>
            <p:cNvSpPr/>
            <p:nvPr/>
          </p:nvSpPr>
          <p:spPr>
            <a:xfrm>
              <a:off x="2297112" y="6523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3" name="Oval 122"/>
            <p:cNvSpPr/>
            <p:nvPr/>
          </p:nvSpPr>
          <p:spPr>
            <a:xfrm>
              <a:off x="1763712" y="6446837"/>
              <a:ext cx="170412" cy="1851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154112" y="60658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5" name="Isosceles Triangle 124"/>
            <p:cNvSpPr/>
            <p:nvPr/>
          </p:nvSpPr>
          <p:spPr>
            <a:xfrm>
              <a:off x="2297112" y="57610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25512" y="6446837"/>
              <a:ext cx="213015" cy="138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68312" y="5761037"/>
              <a:ext cx="127809" cy="92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5040312" y="5837237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2113472" y="2641418"/>
            <a:ext cx="181154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065462"/>
            <a:ext cx="38179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1)</a:t>
            </a:r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en-US" sz="1400" dirty="0" smtClean="0">
                <a:latin typeface="Century Gothic" pitchFamily="34" charset="0"/>
              </a:rPr>
              <a:t>This process</a:t>
            </a:r>
            <a:r>
              <a:rPr lang="tr-TR" sz="1400" dirty="0" smtClean="0">
                <a:latin typeface="Century Gothic" pitchFamily="34" charset="0"/>
              </a:rPr>
              <a:t> determines the route tables </a:t>
            </a:r>
            <a:r>
              <a:rPr lang="tr-TR" sz="1400" dirty="0" smtClean="0">
                <a:latin typeface="Century Gothic" pitchFamily="34" charset="0"/>
              </a:rPr>
              <a:t>for </a:t>
            </a:r>
            <a:r>
              <a:rPr lang="tr-TR" sz="1400" dirty="0" smtClean="0">
                <a:latin typeface="Century Gothic" pitchFamily="34" charset="0"/>
              </a:rPr>
              <a:t>agents in the </a:t>
            </a:r>
            <a:r>
              <a:rPr lang="tr-TR" sz="1400" dirty="0" smtClean="0">
                <a:latin typeface="Century Gothic" pitchFamily="34" charset="0"/>
              </a:rPr>
              <a:t>swarm.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01762" y="3030294"/>
            <a:ext cx="35433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2)</a:t>
            </a:r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smtClean="0">
                <a:latin typeface="Century Gothic" pitchFamily="34" charset="0"/>
              </a:rPr>
              <a:t>This process calculates the position </a:t>
            </a:r>
            <a:r>
              <a:rPr lang="en-US" sz="1400" dirty="0" smtClean="0">
                <a:latin typeface="Century Gothic" pitchFamily="34" charset="0"/>
              </a:rPr>
              <a:t>data</a:t>
            </a:r>
            <a:r>
              <a:rPr lang="tr-TR" sz="1400" dirty="0" smtClean="0">
                <a:latin typeface="Century Gothic" pitchFamily="34" charset="0"/>
              </a:rPr>
              <a:t> of </a:t>
            </a:r>
            <a:r>
              <a:rPr lang="en-US" sz="1400" dirty="0" smtClean="0">
                <a:latin typeface="Century Gothic" pitchFamily="34" charset="0"/>
              </a:rPr>
              <a:t>the agents which don’t have position sensors</a:t>
            </a:r>
            <a:r>
              <a:rPr lang="tr-TR" sz="1400" dirty="0" smtClean="0">
                <a:latin typeface="Century Gothic" pitchFamily="34" charset="0"/>
              </a:rPr>
              <a:t>  with the help of </a:t>
            </a:r>
            <a:r>
              <a:rPr lang="tr-TR" sz="1400" dirty="0" smtClean="0">
                <a:latin typeface="Century Gothic" pitchFamily="34" charset="0"/>
              </a:rPr>
              <a:t>position beacons.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6203</TotalTime>
  <Words>1970</Words>
  <Application>Microsoft Office PowerPoint</Application>
  <PresentationFormat>On-screen Show (4:3)</PresentationFormat>
  <Paragraphs>402</Paragraphs>
  <Slides>34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Flow</vt:lpstr>
      <vt:lpstr>Equation</vt:lpstr>
      <vt:lpstr>Slide 1</vt:lpstr>
      <vt:lpstr>Outline</vt:lpstr>
      <vt:lpstr>Introduction</vt:lpstr>
      <vt:lpstr>Motivation - 1</vt:lpstr>
      <vt:lpstr>Motivation - 2</vt:lpstr>
      <vt:lpstr>Motivation</vt:lpstr>
      <vt:lpstr>Motivation</vt:lpstr>
      <vt:lpstr>System Overview</vt:lpstr>
      <vt:lpstr>Local Positioning System (LPS)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Future Works</vt:lpstr>
      <vt:lpstr>References</vt:lpstr>
      <vt:lpstr>Slide 28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429</cp:revision>
  <cp:lastPrinted>2013-02-15T02:19:28Z</cp:lastPrinted>
  <dcterms:created xsi:type="dcterms:W3CDTF">2013-02-15T04:31:56Z</dcterms:created>
  <dcterms:modified xsi:type="dcterms:W3CDTF">2016-06-17T21:13:48Z</dcterms:modified>
</cp:coreProperties>
</file>